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2" r:id="rId2"/>
  </p:sldIdLst>
  <p:sldSz cx="31089600" cy="36576000"/>
  <p:notesSz cx="6858000" cy="9144000"/>
  <p:defaultTextStyle>
    <a:defPPr>
      <a:defRPr lang="en-US"/>
    </a:defPPr>
    <a:lvl1pPr marL="0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1pPr>
    <a:lvl2pPr marL="1828216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2pPr>
    <a:lvl3pPr marL="3656431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3pPr>
    <a:lvl4pPr marL="5484647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4pPr>
    <a:lvl5pPr marL="7312858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5pPr>
    <a:lvl6pPr marL="9141074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6pPr>
    <a:lvl7pPr marL="10969290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7pPr>
    <a:lvl8pPr marL="12797504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8pPr>
    <a:lvl9pPr marL="14625720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 userDrawn="1">
          <p15:clr>
            <a:srgbClr val="A4A3A4"/>
          </p15:clr>
        </p15:guide>
        <p15:guide id="2" pos="9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9"/>
    <p:restoredTop sz="94748"/>
  </p:normalViewPr>
  <p:slideViewPr>
    <p:cSldViewPr snapToGrid="0" snapToObjects="1">
      <p:cViewPr varScale="1">
        <p:scale>
          <a:sx n="28" d="100"/>
          <a:sy n="28" d="100"/>
        </p:scale>
        <p:origin x="3616" y="264"/>
      </p:cViewPr>
      <p:guideLst>
        <p:guide orient="horz" pos="11520"/>
        <p:guide pos="9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5E8B9-FFAC-AB42-844F-BBBEADE8BBFA}" type="datetimeFigureOut">
              <a:rPr lang="en-US" smtClean="0"/>
              <a:t>4/16/26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7725" y="1143000"/>
            <a:ext cx="2622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78B9-159C-0E4F-9C03-98278BC30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6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1510817" y="747213"/>
            <a:ext cx="28333428" cy="3155591"/>
          </a:xfrm>
          <a:prstGeom prst="rect">
            <a:avLst/>
          </a:prstGeom>
          <a:noFill/>
        </p:spPr>
        <p:txBody>
          <a:bodyPr lIns="91428" tIns="45714" rIns="91428" bIns="45714">
            <a:normAutofit/>
          </a:bodyPr>
          <a:lstStyle>
            <a:lvl1pPr algn="l">
              <a:defRPr sz="595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 Poster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510817" y="5349773"/>
            <a:ext cx="28333428" cy="1400005"/>
          </a:xfrm>
          <a:prstGeom prst="rect">
            <a:avLst/>
          </a:prstGeom>
          <a:noFill/>
        </p:spPr>
        <p:txBody>
          <a:bodyPr lIns="91428" tIns="45714" rIns="91428" bIns="45714">
            <a:noAutofit/>
          </a:bodyPr>
          <a:lstStyle>
            <a:lvl1pPr algn="l">
              <a:buNone/>
              <a:defRPr sz="3542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Project URL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1510817" y="4001336"/>
            <a:ext cx="28333428" cy="1079498"/>
          </a:xfrm>
          <a:prstGeom prst="rect">
            <a:avLst/>
          </a:prstGeom>
          <a:noFill/>
        </p:spPr>
        <p:txBody>
          <a:bodyPr lIns="91428" tIns="45714" rIns="91428" bIns="45714" anchor="ctr">
            <a:noAutofit/>
          </a:bodyPr>
          <a:lstStyle>
            <a:lvl1pPr algn="l">
              <a:buNone/>
              <a:defRPr sz="439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add PIs: PI Names and Affiliations 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9" hasCustomPrompt="1"/>
          </p:nvPr>
        </p:nvSpPr>
        <p:spPr>
          <a:xfrm>
            <a:off x="1510817" y="19827116"/>
            <a:ext cx="28333429" cy="5080000"/>
          </a:xfrm>
          <a:prstGeom prst="rect">
            <a:avLst/>
          </a:prstGeom>
          <a:noFill/>
        </p:spPr>
        <p:txBody>
          <a:bodyPr lIns="91428" tIns="45714" rIns="91428" bIns="45714" numCol="1">
            <a:normAutofit/>
          </a:bodyPr>
          <a:lstStyle>
            <a:lvl1pPr marL="192278" indent="0" algn="l">
              <a:buNone/>
              <a:tabLst/>
              <a:defRPr sz="4250">
                <a:solidFill>
                  <a:schemeClr val="tx1"/>
                </a:solidFill>
                <a:latin typeface="+mj-lt"/>
              </a:defRPr>
            </a:lvl1pPr>
            <a:lvl2pPr marL="1100914" indent="-518078" algn="l">
              <a:defRPr sz="3542">
                <a:solidFill>
                  <a:schemeClr val="tx1"/>
                </a:solidFill>
                <a:latin typeface="+mj-lt"/>
              </a:defRPr>
            </a:lvl2pPr>
            <a:lvl3pPr marL="1489471" indent="-323798" algn="l">
              <a:defRPr sz="3046">
                <a:solidFill>
                  <a:schemeClr val="tx1"/>
                </a:solidFill>
                <a:latin typeface="+mj-lt"/>
              </a:defRPr>
            </a:lvl3pPr>
            <a:lvl4pPr marL="2007549" indent="-453317" algn="l">
              <a:defRPr sz="2904">
                <a:solidFill>
                  <a:schemeClr val="tx1"/>
                </a:solidFill>
                <a:latin typeface="+mj-lt"/>
              </a:defRPr>
            </a:lvl4pPr>
            <a:lvl5pPr marL="2396108" indent="-323798" algn="l">
              <a:defRPr sz="255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Add Approach For Achieving IPA in AI Datasets</a:t>
            </a:r>
          </a:p>
          <a:p>
            <a:pPr lvl="0"/>
            <a:r>
              <a:rPr lang="en-US" dirty="0"/>
              <a:t>(technical approach , key innovations, new contributions)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11110103" y="25570859"/>
            <a:ext cx="9134856" cy="7805687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192279" indent="0">
              <a:buNone/>
              <a:tabLst/>
              <a:defRPr sz="4250">
                <a:solidFill>
                  <a:schemeClr val="tx1"/>
                </a:solidFill>
              </a:defRPr>
            </a:lvl1pPr>
            <a:lvl2pPr marL="1813270" indent="-518078">
              <a:defRPr sz="3400">
                <a:solidFill>
                  <a:schemeClr val="tx1"/>
                </a:solidFill>
              </a:defRPr>
            </a:lvl2pPr>
            <a:lvl3pPr marL="2201828" indent="-323798">
              <a:defRPr sz="3046">
                <a:solidFill>
                  <a:schemeClr val="tx1"/>
                </a:solidFill>
              </a:defRPr>
            </a:lvl3pPr>
            <a:lvl4pPr marL="2784665" indent="-323798">
              <a:defRPr sz="2550">
                <a:solidFill>
                  <a:schemeClr val="tx1"/>
                </a:solidFill>
              </a:defRPr>
            </a:lvl4pPr>
            <a:lvl5pPr marL="3108463" indent="-323798">
              <a:defRPr sz="2550">
                <a:solidFill>
                  <a:schemeClr val="tx1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Evaluating and Demonstrating IPA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1510817" y="11670716"/>
            <a:ext cx="28333429" cy="7741736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128185" indent="0">
              <a:buNone/>
              <a:tabLst/>
              <a:defRPr sz="4250">
                <a:solidFill>
                  <a:schemeClr val="tx1"/>
                </a:solidFill>
              </a:defRPr>
            </a:lvl1pPr>
            <a:lvl2pPr marL="1165673" indent="-518078">
              <a:defRPr sz="3400">
                <a:solidFill>
                  <a:schemeClr val="tx1"/>
                </a:solidFill>
              </a:defRPr>
            </a:lvl2pPr>
            <a:lvl3pPr marL="1554232" indent="-323798">
              <a:defRPr sz="3046">
                <a:solidFill>
                  <a:schemeClr val="tx1"/>
                </a:solidFill>
              </a:defRPr>
            </a:lvl3pPr>
            <a:lvl4pPr marL="2007549" indent="-323798">
              <a:defRPr sz="2550">
                <a:solidFill>
                  <a:schemeClr val="tx1"/>
                </a:solidFill>
              </a:defRPr>
            </a:lvl4pPr>
            <a:lvl5pPr marL="2331347" indent="-323798">
              <a:defRPr sz="2550">
                <a:solidFill>
                  <a:schemeClr val="tx1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Add Need For Integrity, Provenance, and Authenticity (IPA)</a:t>
            </a:r>
          </a:p>
          <a:p>
            <a:pPr lvl="0"/>
            <a:r>
              <a:rPr lang="en-US" dirty="0"/>
              <a:t>  (what problem are you trying solve)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1510817" y="25570859"/>
            <a:ext cx="9134856" cy="7805687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192278" indent="0">
              <a:buNone/>
              <a:tabLst/>
              <a:defRPr sz="4250">
                <a:solidFill>
                  <a:schemeClr val="tx1"/>
                </a:solidFill>
              </a:defRPr>
            </a:lvl1pPr>
            <a:lvl2pPr marL="1165673" indent="-518078">
              <a:defRPr sz="3400">
                <a:solidFill>
                  <a:schemeClr val="tx1"/>
                </a:solidFill>
              </a:defRPr>
            </a:lvl2pPr>
            <a:lvl3pPr marL="1554232" indent="-323798">
              <a:defRPr sz="3046">
                <a:solidFill>
                  <a:schemeClr val="tx1"/>
                </a:solidFill>
              </a:defRPr>
            </a:lvl3pPr>
            <a:lvl4pPr marL="2007549" indent="-323798">
              <a:defRPr sz="2550">
                <a:solidFill>
                  <a:schemeClr val="tx1"/>
                </a:solidFill>
              </a:defRPr>
            </a:lvl4pPr>
            <a:lvl5pPr marL="2331347" indent="-323798">
              <a:defRPr sz="2550">
                <a:solidFill>
                  <a:schemeClr val="tx1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Add Resulting Benefits to Scientific Cyberinfrastructure</a:t>
            </a:r>
            <a:br>
              <a:rPr lang="en-US" dirty="0"/>
            </a:br>
            <a:r>
              <a:rPr lang="en-US" dirty="0"/>
              <a:t>  (what are the benefits if successful)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20706836" y="25570859"/>
            <a:ext cx="9134856" cy="7805687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192279" indent="0">
              <a:buNone/>
              <a:tabLst/>
              <a:defRPr sz="4250">
                <a:solidFill>
                  <a:schemeClr val="tx1"/>
                </a:solidFill>
              </a:defRPr>
            </a:lvl1pPr>
            <a:lvl2pPr marL="1813270" indent="-518078">
              <a:defRPr sz="3400">
                <a:solidFill>
                  <a:schemeClr val="tx1"/>
                </a:solidFill>
              </a:defRPr>
            </a:lvl2pPr>
            <a:lvl3pPr marL="2201828" indent="-323798">
              <a:defRPr sz="3046">
                <a:solidFill>
                  <a:schemeClr val="tx1"/>
                </a:solidFill>
              </a:defRPr>
            </a:lvl3pPr>
            <a:lvl4pPr marL="2784665" indent="-323798">
              <a:defRPr sz="2550">
                <a:solidFill>
                  <a:schemeClr val="tx1"/>
                </a:solidFill>
              </a:defRPr>
            </a:lvl4pPr>
            <a:lvl5pPr marL="3108463" indent="-323798">
              <a:defRPr sz="2550">
                <a:solidFill>
                  <a:schemeClr val="tx1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Risks Versus Potential For Advances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1510817" y="8096624"/>
            <a:ext cx="28333429" cy="3089440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0" indent="0">
              <a:buNone/>
              <a:defRPr sz="4250">
                <a:solidFill>
                  <a:schemeClr val="tx1"/>
                </a:solidFill>
              </a:defRPr>
            </a:lvl1pPr>
            <a:lvl2pPr marL="1165673" indent="-518078">
              <a:defRPr sz="3400">
                <a:solidFill>
                  <a:srgbClr val="FFFFFF"/>
                </a:solidFill>
              </a:defRPr>
            </a:lvl2pPr>
            <a:lvl3pPr marL="1554232" indent="-323798">
              <a:defRPr sz="3046">
                <a:solidFill>
                  <a:srgbClr val="FFFFFF"/>
                </a:solidFill>
              </a:defRPr>
            </a:lvl3pPr>
            <a:lvl4pPr marL="2007549" indent="-323798">
              <a:defRPr sz="2550">
                <a:solidFill>
                  <a:srgbClr val="FFFFFF"/>
                </a:solidFill>
              </a:defRPr>
            </a:lvl4pPr>
            <a:lvl5pPr marL="2331347" indent="-323798">
              <a:defRPr sz="2550">
                <a:solidFill>
                  <a:srgbClr val="FFFFFF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Use this space as you wish, but consider this structure.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F0313-B2C5-834A-8F2C-4CCB40E7C4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26472" y="34968368"/>
            <a:ext cx="18848071" cy="134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6477" tIns="133238" rIns="266477" bIns="133238"/>
          <a:lstStyle>
            <a:lvl1pPr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720" dirty="0">
                <a:solidFill>
                  <a:schemeClr val="bg1"/>
                </a:solidFill>
                <a:latin typeface="Helvetica" pitchFamily="2" charset="0"/>
              </a:rPr>
              <a:t>The 2nd Cybersecurity Innovation for Cyberinfrastructure (CICI) Principle Investigator Meeting 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2380" dirty="0">
                <a:solidFill>
                  <a:schemeClr val="bg1"/>
                </a:solidFill>
                <a:latin typeface="Helvetica" pitchFamily="2" charset="0"/>
              </a:rPr>
              <a:t>May 11-12, 2026 | Los Angeles, California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6B7185B3-508E-CC4B-88AD-57DA27ACDC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42" b="942"/>
          <a:stretch/>
        </p:blipFill>
        <p:spPr bwMode="auto">
          <a:xfrm>
            <a:off x="372534" y="34968367"/>
            <a:ext cx="1371460" cy="134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1BD4E2-33E7-70DB-169B-8D03B4FAD73B}"/>
              </a:ext>
            </a:extLst>
          </p:cNvPr>
          <p:cNvSpPr/>
          <p:nvPr userDrawn="1"/>
        </p:nvSpPr>
        <p:spPr>
          <a:xfrm>
            <a:off x="2117558" y="34451365"/>
            <a:ext cx="28972041" cy="21246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386FE9-78AF-B5D8-EFEF-1AE1990E8A5B}"/>
              </a:ext>
            </a:extLst>
          </p:cNvPr>
          <p:cNvSpPr/>
          <p:nvPr userDrawn="1"/>
        </p:nvSpPr>
        <p:spPr>
          <a:xfrm>
            <a:off x="-1" y="34451365"/>
            <a:ext cx="2117559" cy="21246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1554232" rtl="0" eaLnBrk="1" latinLnBrk="0" hangingPunct="1">
        <a:spcBef>
          <a:spcPct val="0"/>
        </a:spcBef>
        <a:buNone/>
        <a:defRPr sz="149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5673" indent="-1165673" algn="l" defTabSz="1554232" rtl="0" eaLnBrk="1" latinLnBrk="0" hangingPunct="1">
        <a:spcBef>
          <a:spcPct val="20000"/>
        </a:spcBef>
        <a:buFont typeface="Arial"/>
        <a:buChar char="•"/>
        <a:defRPr sz="10908" kern="1200">
          <a:solidFill>
            <a:schemeClr val="tx1"/>
          </a:solidFill>
          <a:latin typeface="+mn-lt"/>
          <a:ea typeface="+mn-ea"/>
          <a:cs typeface="+mn-cs"/>
        </a:defRPr>
      </a:lvl1pPr>
      <a:lvl2pPr marL="2525625" indent="-971395" algn="l" defTabSz="1554232" rtl="0" eaLnBrk="1" latinLnBrk="0" hangingPunct="1">
        <a:spcBef>
          <a:spcPct val="20000"/>
        </a:spcBef>
        <a:buFont typeface="Arial"/>
        <a:buChar char="–"/>
        <a:defRPr sz="9491" kern="1200">
          <a:solidFill>
            <a:schemeClr val="tx1"/>
          </a:solidFill>
          <a:latin typeface="+mn-lt"/>
          <a:ea typeface="+mn-ea"/>
          <a:cs typeface="+mn-cs"/>
        </a:defRPr>
      </a:lvl2pPr>
      <a:lvl3pPr marL="3885579" indent="-777115" algn="l" defTabSz="1554232" rtl="0" eaLnBrk="1" latinLnBrk="0" hangingPunct="1">
        <a:spcBef>
          <a:spcPct val="20000"/>
        </a:spcBef>
        <a:buFont typeface="Arial"/>
        <a:buChar char="•"/>
        <a:defRPr sz="8146" kern="1200">
          <a:solidFill>
            <a:schemeClr val="tx1"/>
          </a:solidFill>
          <a:latin typeface="+mn-lt"/>
          <a:ea typeface="+mn-ea"/>
          <a:cs typeface="+mn-cs"/>
        </a:defRPr>
      </a:lvl3pPr>
      <a:lvl4pPr marL="5439810" indent="-777115" algn="l" defTabSz="1554232" rtl="0" eaLnBrk="1" latinLnBrk="0" hangingPunct="1">
        <a:spcBef>
          <a:spcPct val="20000"/>
        </a:spcBef>
        <a:buFont typeface="Arial"/>
        <a:buChar char="–"/>
        <a:defRPr sz="6871" kern="1200">
          <a:solidFill>
            <a:schemeClr val="tx1"/>
          </a:solidFill>
          <a:latin typeface="+mn-lt"/>
          <a:ea typeface="+mn-ea"/>
          <a:cs typeface="+mn-cs"/>
        </a:defRPr>
      </a:lvl4pPr>
      <a:lvl5pPr marL="6994041" indent="-777115" algn="l" defTabSz="1554232" rtl="0" eaLnBrk="1" latinLnBrk="0" hangingPunct="1">
        <a:spcBef>
          <a:spcPct val="20000"/>
        </a:spcBef>
        <a:buFont typeface="Arial"/>
        <a:buChar char="»"/>
        <a:defRPr sz="6871" kern="1200">
          <a:solidFill>
            <a:schemeClr val="tx1"/>
          </a:solidFill>
          <a:latin typeface="+mn-lt"/>
          <a:ea typeface="+mn-ea"/>
          <a:cs typeface="+mn-cs"/>
        </a:defRPr>
      </a:lvl5pPr>
      <a:lvl6pPr marL="8548272" indent="-777115" algn="l" defTabSz="1554232" rtl="0" eaLnBrk="1" latinLnBrk="0" hangingPunct="1">
        <a:spcBef>
          <a:spcPct val="20000"/>
        </a:spcBef>
        <a:buFont typeface="Arial"/>
        <a:buChar char="•"/>
        <a:defRPr sz="6871" kern="1200">
          <a:solidFill>
            <a:schemeClr val="tx1"/>
          </a:solidFill>
          <a:latin typeface="+mn-lt"/>
          <a:ea typeface="+mn-ea"/>
          <a:cs typeface="+mn-cs"/>
        </a:defRPr>
      </a:lvl6pPr>
      <a:lvl7pPr marL="10102503" indent="-777115" algn="l" defTabSz="1554232" rtl="0" eaLnBrk="1" latinLnBrk="0" hangingPunct="1">
        <a:spcBef>
          <a:spcPct val="20000"/>
        </a:spcBef>
        <a:buFont typeface="Arial"/>
        <a:buChar char="•"/>
        <a:defRPr sz="6871" kern="1200">
          <a:solidFill>
            <a:schemeClr val="tx1"/>
          </a:solidFill>
          <a:latin typeface="+mn-lt"/>
          <a:ea typeface="+mn-ea"/>
          <a:cs typeface="+mn-cs"/>
        </a:defRPr>
      </a:lvl7pPr>
      <a:lvl8pPr marL="11656735" indent="-777115" algn="l" defTabSz="1554232" rtl="0" eaLnBrk="1" latinLnBrk="0" hangingPunct="1">
        <a:spcBef>
          <a:spcPct val="20000"/>
        </a:spcBef>
        <a:buFont typeface="Arial"/>
        <a:buChar char="•"/>
        <a:defRPr sz="6871" kern="1200">
          <a:solidFill>
            <a:schemeClr val="tx1"/>
          </a:solidFill>
          <a:latin typeface="+mn-lt"/>
          <a:ea typeface="+mn-ea"/>
          <a:cs typeface="+mn-cs"/>
        </a:defRPr>
      </a:lvl8pPr>
      <a:lvl9pPr marL="13210965" indent="-777115" algn="l" defTabSz="1554232" rtl="0" eaLnBrk="1" latinLnBrk="0" hangingPunct="1">
        <a:spcBef>
          <a:spcPct val="20000"/>
        </a:spcBef>
        <a:buFont typeface="Arial"/>
        <a:buChar char="•"/>
        <a:defRPr sz="6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1pPr>
      <a:lvl2pPr marL="1554232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2pPr>
      <a:lvl3pPr marL="3108463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3pPr>
      <a:lvl4pPr marL="4662694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4pPr>
      <a:lvl5pPr marL="6216926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5pPr>
      <a:lvl6pPr marL="7771157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6pPr>
      <a:lvl7pPr marL="9325388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7pPr>
      <a:lvl8pPr marL="10879618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8pPr>
      <a:lvl9pPr marL="12433850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4577F-52F6-8D08-3F35-CC63D834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8820E-8630-D5C5-C86B-66B029D6D2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BF94D-5CE8-C365-B7CB-C5451BC495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A08A0E-4A96-B8C5-8095-FF33FBD52A8A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448C9-EF3B-E475-C8ED-1CB167F167D5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95D726-A240-FF95-8ACC-D27C4504C5C8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E1F68D-2F4A-46FE-8319-41E69B90B672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87413C-74EB-4885-6734-5629F0EBC237}"/>
              </a:ext>
            </a:extLst>
          </p:cNvPr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A6D4636-92CB-5DE1-2315-338901DADA6E}"/>
              </a:ext>
            </a:extLst>
          </p:cNvPr>
          <p:cNvSpPr>
            <a:spLocks noGrp="1"/>
          </p:cNvSpPr>
          <p:nvPr>
            <p:ph sz="half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93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Office Theme</vt:lpstr>
      <vt:lpstr>PowerPoint Presentation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Alec Machlis</cp:lastModifiedBy>
  <cp:revision>68</cp:revision>
  <dcterms:created xsi:type="dcterms:W3CDTF">2015-11-02T16:42:22Z</dcterms:created>
  <dcterms:modified xsi:type="dcterms:W3CDTF">2026-04-16T20:31:56Z</dcterms:modified>
</cp:coreProperties>
</file>